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12" r:id="rId5"/>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95" r:id="rId29"/>
    <p:sldId id="296" r:id="rId30"/>
    <p:sldId id="280" r:id="rId31"/>
    <p:sldId id="281" r:id="rId32"/>
    <p:sldId id="282" r:id="rId33"/>
    <p:sldId id="283" r:id="rId34"/>
    <p:sldId id="284" r:id="rId35"/>
    <p:sldId id="285"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F7F825F-79BC-4E81-AABB-C6159C6E2511}" type="datetimeFigureOut">
              <a:rPr lang="en-AU" smtClean="0"/>
              <a:t>7/11/2019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357857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7F825F-79BC-4E81-AABB-C6159C6E2511}" type="datetimeFigureOut">
              <a:rPr lang="en-AU" smtClean="0"/>
              <a:t>7/11/2019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380408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7F825F-79BC-4E81-AABB-C6159C6E2511}" type="datetimeFigureOut">
              <a:rPr lang="en-AU" smtClean="0"/>
              <a:t>7/11/2019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12289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62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5250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7803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9130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911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0484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1103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306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7F825F-79BC-4E81-AABB-C6159C6E2511}" type="datetimeFigureOut">
              <a:rPr lang="en-AU" smtClean="0"/>
              <a:t>7/11/2019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365547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6140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6581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951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358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78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173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2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13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231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90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F825F-79BC-4E81-AABB-C6159C6E2511}" type="datetimeFigureOut">
              <a:rPr lang="en-AU" smtClean="0"/>
              <a:t>7/11/2019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332009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6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43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807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383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4342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0040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71101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40187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0540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061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F7F825F-79BC-4E81-AABB-C6159C6E2511}" type="datetimeFigureOut">
              <a:rPr lang="en-AU" smtClean="0"/>
              <a:t>7/11/2019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773192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46629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9639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53910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9551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0426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F7F825F-79BC-4E81-AABB-C6159C6E2511}" type="datetimeFigureOut">
              <a:rPr lang="en-AU" smtClean="0"/>
              <a:t>7/11/2019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244823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F7F825F-79BC-4E81-AABB-C6159C6E2511}" type="datetimeFigureOut">
              <a:rPr lang="en-AU" smtClean="0"/>
              <a:t>7/11/2019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58111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825F-79BC-4E81-AABB-C6159C6E2511}" type="datetimeFigureOut">
              <a:rPr lang="en-AU" smtClean="0"/>
              <a:t>7/11/2019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116918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825F-79BC-4E81-AABB-C6159C6E2511}" type="datetimeFigureOut">
              <a:rPr lang="en-AU" smtClean="0"/>
              <a:t>7/11/2019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84749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825F-79BC-4E81-AABB-C6159C6E2511}" type="datetimeFigureOut">
              <a:rPr lang="en-AU" smtClean="0"/>
              <a:t>7/11/2019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FE4A7C-6C71-4B61-B420-FC50FE47AAC7}" type="slidenum">
              <a:rPr lang="en-AU" smtClean="0"/>
              <a:t>‹#›</a:t>
            </a:fld>
            <a:endParaRPr lang="en-AU"/>
          </a:p>
        </p:txBody>
      </p:sp>
    </p:spTree>
    <p:extLst>
      <p:ext uri="{BB962C8B-B14F-4D97-AF65-F5344CB8AC3E}">
        <p14:creationId xmlns:p14="http://schemas.microsoft.com/office/powerpoint/2010/main" val="159643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F825F-79BC-4E81-AABB-C6159C6E2511}" type="datetimeFigureOut">
              <a:rPr lang="en-AU" smtClean="0"/>
              <a:t>7/11/2019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E4A7C-6C71-4B61-B420-FC50FE47AAC7}" type="slidenum">
              <a:rPr lang="en-AU" smtClean="0"/>
              <a:t>‹#›</a:t>
            </a:fld>
            <a:endParaRPr lang="en-AU"/>
          </a:p>
        </p:txBody>
      </p:sp>
    </p:spTree>
    <p:extLst>
      <p:ext uri="{BB962C8B-B14F-4D97-AF65-F5344CB8AC3E}">
        <p14:creationId xmlns:p14="http://schemas.microsoft.com/office/powerpoint/2010/main" val="282598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0615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11/7/2019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36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9FE12-B925-415E-A7C9-4A2B65F45BCA}" type="datetimeFigureOut">
              <a:rPr lang="ms-MY" smtClean="0">
                <a:solidFill>
                  <a:prstClr val="black">
                    <a:tint val="75000"/>
                  </a:prstClr>
                </a:solidFill>
              </a:rPr>
              <a:pPr/>
              <a:t>7/11/2019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D4C3-BB70-4183-84D4-5D3B349C55C3}"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591359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21508"/>
            <a:ext cx="8856984" cy="6519860"/>
          </a:xfrm>
        </p:spPr>
      </p:pic>
    </p:spTree>
    <p:extLst>
      <p:ext uri="{BB962C8B-B14F-4D97-AF65-F5344CB8AC3E}">
        <p14:creationId xmlns:p14="http://schemas.microsoft.com/office/powerpoint/2010/main" val="16890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44624"/>
            <a:ext cx="8160770" cy="1015663"/>
          </a:xfrm>
          <a:prstGeom prst="rect">
            <a:avLst/>
          </a:prstGeom>
        </p:spPr>
        <p:txBody>
          <a:bodyPr wrap="square">
            <a:spAutoFit/>
          </a:bodyPr>
          <a:lstStyle/>
          <a:p>
            <a:pPr algn="ctr"/>
            <a:r>
              <a:rPr lang="en-US" sz="30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Anugerah</a:t>
            </a:r>
            <a:r>
              <a:rPr lang="en-US" sz="30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Rasullah</a:t>
            </a:r>
            <a:r>
              <a:rPr lang="en-US" sz="30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a:p>
            <a:pPr algn="ctr"/>
            <a:r>
              <a:rPr lang="en-US" sz="30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30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043608" y="3717032"/>
            <a:ext cx="7344816" cy="108012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Bebaskan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kejahilan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kekufuran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203848" y="2420888"/>
            <a:ext cx="5760640"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Penyampai</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Hidayah</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Bent-Up Arrow 5"/>
          <p:cNvSpPr/>
          <p:nvPr/>
        </p:nvSpPr>
        <p:spPr>
          <a:xfrm rot="5400000">
            <a:off x="2411760" y="2060848"/>
            <a:ext cx="1008112"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Bent-Up Arrow 6"/>
          <p:cNvSpPr/>
          <p:nvPr/>
        </p:nvSpPr>
        <p:spPr>
          <a:xfrm rot="5400000">
            <a:off x="-198530" y="2726922"/>
            <a:ext cx="2196244"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Flowchart: Punched Tape 7"/>
          <p:cNvSpPr/>
          <p:nvPr/>
        </p:nvSpPr>
        <p:spPr>
          <a:xfrm>
            <a:off x="251520" y="1142747"/>
            <a:ext cx="352839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Tonggak</a:t>
            </a:r>
            <a:r>
              <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kemuliaan</a:t>
            </a:r>
            <a:r>
              <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endParaRPr lang="en-MY" sz="2800" dirty="0"/>
          </a:p>
        </p:txBody>
      </p:sp>
      <p:sp>
        <p:nvSpPr>
          <p:cNvPr id="9" name="Snip Same Side Corner Rectangle 8"/>
          <p:cNvSpPr/>
          <p:nvPr/>
        </p:nvSpPr>
        <p:spPr>
          <a:xfrm>
            <a:off x="827584" y="5040560"/>
            <a:ext cx="7704856" cy="1340768"/>
          </a:xfrm>
          <a:prstGeom prst="snip2SameRect">
            <a:avLst>
              <a:gd name="adj1" fmla="val 10248"/>
              <a:gd name="adj2" fmla="val 10862"/>
            </a:avLst>
          </a:prstGeom>
          <a:solidFill>
            <a:schemeClr val="accent5">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Mengharungi</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rintangan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cabaran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dakwah</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44624"/>
            <a:ext cx="8893050"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Taubah</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Ayat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128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99261"/>
            <a:ext cx="9144000" cy="1938992"/>
          </a:xfrm>
          <a:prstGeom prst="rect">
            <a:avLst/>
          </a:prstGeom>
          <a:solidFill>
            <a:srgbClr val="00CC00">
              <a:alpha val="41000"/>
            </a:srgbClr>
          </a:solidFill>
          <a:ln w="57150">
            <a:noFill/>
          </a:ln>
        </p:spPr>
        <p:txBody>
          <a:bodyPr wrap="square">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412776"/>
            <a:ext cx="9144000" cy="1508105"/>
          </a:xfrm>
          <a:prstGeom prst="rect">
            <a:avLst/>
          </a:prstGeom>
          <a:solidFill>
            <a:schemeClr val="bg2">
              <a:lumMod val="75000"/>
              <a:alpha val="60000"/>
            </a:schemeClr>
          </a:solidFill>
        </p:spPr>
        <p:txBody>
          <a:bodyPr wrap="square">
            <a:spAutoFit/>
          </a:bodyPr>
          <a:lstStyle/>
          <a:p>
            <a:pPr algn="ct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جَاءَكُمْ رَسُولٌ مِّنْ أَنفُسِكُمْ عَزِيزٌ عَلَيْهِ مَا عَنِتُّمْ حَرِيصٌ عَلَيْكُم بِالْمُؤْمِنِينَ رَءُوفٌ رَّحِيمٌ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3446" y="44624"/>
            <a:ext cx="8893050"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160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0" y="4370328"/>
            <a:ext cx="9144000" cy="1938992"/>
          </a:xfrm>
          <a:prstGeom prst="rect">
            <a:avLst/>
          </a:prstGeom>
          <a:solidFill>
            <a:srgbClr val="00CC00">
              <a:alpha val="41000"/>
            </a:srgbClr>
          </a:solidFill>
          <a:ln w="57150">
            <a:noFill/>
          </a:ln>
        </p:spPr>
        <p:txBody>
          <a:bodyPr wrap="square">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dibalas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dianiayai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Rectangle 7"/>
          <p:cNvSpPr/>
          <p:nvPr/>
        </p:nvSpPr>
        <p:spPr>
          <a:xfrm>
            <a:off x="17971" y="2675174"/>
            <a:ext cx="9144000" cy="1569660"/>
          </a:xfrm>
          <a:prstGeom prst="rect">
            <a:avLst/>
          </a:prstGeom>
          <a:solidFill>
            <a:schemeClr val="bg2">
              <a:lumMod val="75000"/>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جَاءَ بِالْحَسَنَةِ فَلَهُ عَشْرُ أَمْثَالِهَا ۖ وَمَن جَاءَ بِالسَّيِّئَةِ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يُجْزَىٰ إِلَّا مِثْلَهَا وَهُمْ لَا يُظْلَمُونَ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Flowchart: Punched Tape 8"/>
          <p:cNvSpPr/>
          <p:nvPr/>
        </p:nvSpPr>
        <p:spPr>
          <a:xfrm>
            <a:off x="251520" y="1142747"/>
            <a:ext cx="352839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Digandakan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kebajikan</a:t>
            </a:r>
            <a:endParaRPr lang="en-MY" sz="2400" dirty="0"/>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44624"/>
            <a:ext cx="8893050"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Hud</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Ayat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14479"/>
            <a:ext cx="9144000" cy="3046988"/>
          </a:xfrm>
          <a:prstGeom prst="rect">
            <a:avLst/>
          </a:prstGeom>
          <a:solidFill>
            <a:srgbClr val="00CC00">
              <a:alpha val="41000"/>
            </a:srgbClr>
          </a:solidFill>
          <a:ln w="57150">
            <a:noFill/>
          </a:ln>
        </p:spPr>
        <p:txBody>
          <a:bodyPr wrap="square">
            <a:spAutoFit/>
          </a:bodyPr>
          <a:lstStyle/>
          <a:p>
            <a:pPr algn="ct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 dirikanlah sembahyang (wahai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Muhammad</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engkau dan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umatmu</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pada dua bahagian siang (pagi dan petang), dan pada </a:t>
            </a:r>
            <a:r>
              <a:rPr lang="ms-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ketka</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berhampiran dengannya dari waktu malam. Sesungguhnya amal-amal kebajikan (terutama sembahyang) itu menghapuskan kejahatan. Perintah-perintah Allah yang demikian adalah peringatan bagi orang-orang yang mahu beringat”.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1556792"/>
            <a:ext cx="9144000" cy="1569660"/>
          </a:xfrm>
          <a:prstGeom prst="rect">
            <a:avLst/>
          </a:prstGeom>
          <a:solidFill>
            <a:schemeClr val="bg2">
              <a:lumMod val="75000"/>
              <a:alpha val="6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وَأَقِمِ الصَّلَاةَ طَرَفَيِ النَّهَارِ وَزُلَفًا مِّنَ اللَّيْلِ ۚ إِنَّ الْحَسَنَاتِ يُذْهِبْنَ السَّيِّئَاتِ ۚ ذَٰلِكَ ذِكْرَىٰ لِلذَّاكِرِينَ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188640"/>
            <a:ext cx="8893050" cy="523220"/>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p>
        </p:txBody>
      </p:sp>
      <p:sp>
        <p:nvSpPr>
          <p:cNvPr id="4" name="TextBox 3"/>
          <p:cNvSpPr txBox="1"/>
          <p:nvPr/>
        </p:nvSpPr>
        <p:spPr>
          <a:xfrm>
            <a:off x="0" y="4676943"/>
            <a:ext cx="9144000" cy="1200329"/>
          </a:xfrm>
          <a:prstGeom prst="rect">
            <a:avLst/>
          </a:prstGeom>
          <a:solidFill>
            <a:srgbClr val="00CC00">
              <a:alpha val="41000"/>
            </a:srgbClr>
          </a:solidFill>
          <a:ln w="57150">
            <a:noFill/>
          </a:ln>
        </p:spPr>
        <p:txBody>
          <a:bodyPr wrap="square">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dikasihi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ayah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2819190"/>
            <a:ext cx="9144000" cy="1569660"/>
          </a:xfrm>
          <a:prstGeom prst="rect">
            <a:avLst/>
          </a:prstGeom>
          <a:solidFill>
            <a:schemeClr val="bg2">
              <a:lumMod val="75000"/>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يُؤْمِنُ أَحَدُكُمْ، حَتَّى أَكُونَ أَحَبَّ إِلَيْهِ مِنْ وَالِدِهِ وَوَلَدِهِ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وَالنَّاسِ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Flowchart: Punched Tape 5"/>
          <p:cNvSpPr/>
          <p:nvPr/>
        </p:nvSpPr>
        <p:spPr>
          <a:xfrm>
            <a:off x="251520" y="1286763"/>
            <a:ext cx="460851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mengatasi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segalanya</a:t>
            </a:r>
            <a:endParaRPr lang="en-MY" sz="2400" dirty="0"/>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44624"/>
            <a:ext cx="8893050"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Ayat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553833"/>
            <a:ext cx="9144000" cy="1569660"/>
          </a:xfrm>
          <a:prstGeom prst="rect">
            <a:avLst/>
          </a:prstGeom>
          <a:solidFill>
            <a:srgbClr val="00CC00">
              <a:alpha val="41000"/>
            </a:srgbClr>
          </a:solidFill>
          <a:ln w="57150">
            <a:noFill/>
          </a:ln>
        </p:spPr>
        <p:txBody>
          <a:bodyPr wrap="square">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mohonkanlah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sepenuh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2891198"/>
            <a:ext cx="9144000" cy="1446550"/>
          </a:xfrm>
          <a:prstGeom prst="rect">
            <a:avLst/>
          </a:prstGeom>
          <a:solidFill>
            <a:schemeClr val="bg2">
              <a:lumMod val="75000"/>
              <a:alpha val="60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وَمَلَائِكَتَهُ يُصَلُّونَ عَلَى النَّبِيِّ ۚ يَا أَيُّهَا الَّذِينَ آمَنُوا صَلُّوا عَلَيْهِ وَسَلِّمُوا تَسْلِيمًا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Flowchart: Punched Tape 5"/>
          <p:cNvSpPr/>
          <p:nvPr/>
        </p:nvSpPr>
        <p:spPr>
          <a:xfrm>
            <a:off x="251520" y="1358771"/>
            <a:ext cx="352839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Menzahirkan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MY" sz="2400" dirty="0"/>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188640"/>
            <a:ext cx="8893050" cy="523220"/>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Doa</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Selepas</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Azan</a:t>
            </a:r>
          </a:p>
        </p:txBody>
      </p:sp>
      <p:sp>
        <p:nvSpPr>
          <p:cNvPr id="4" name="TextBox 3"/>
          <p:cNvSpPr txBox="1"/>
          <p:nvPr/>
        </p:nvSpPr>
        <p:spPr>
          <a:xfrm>
            <a:off x="0" y="4174048"/>
            <a:ext cx="9144000" cy="2308324"/>
          </a:xfrm>
          <a:prstGeom prst="rect">
            <a:avLst/>
          </a:prstGeom>
          <a:solidFill>
            <a:srgbClr val="00CC00">
              <a:alpha val="41000"/>
            </a:srgbClr>
          </a:solidFill>
          <a:ln w="57150">
            <a:noFill/>
          </a:ln>
        </p:spPr>
        <p:txBody>
          <a:bodyPr wrap="square">
            <a:spAutoFit/>
          </a:bodyP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pemilik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didirikan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satu-satunya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martabat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tertinggi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bangkitkan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teragung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terpuji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janjikan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2564904"/>
            <a:ext cx="9144000" cy="1446550"/>
          </a:xfrm>
          <a:prstGeom prst="rect">
            <a:avLst/>
          </a:prstGeom>
          <a:solidFill>
            <a:schemeClr val="bg2">
              <a:lumMod val="75000"/>
              <a:alpha val="60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رَبَّ هَذِهِ الدَّعْوَةِ التَّآمَّةِ، والصَّلَاةِ القَآئِمَةِ، آتِ مُـحَمَّدًا الْوَسِيْلَةَ والْفَضِيْلَةَ، وابْعَثْهُ مَقَامًا مَـحْمُودًا الَّذِي وَعَدْتَهُ.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Flowchart: Punched Tape 5"/>
          <p:cNvSpPr/>
          <p:nvPr/>
        </p:nvSpPr>
        <p:spPr>
          <a:xfrm>
            <a:off x="251520" y="1124744"/>
            <a:ext cx="460851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Mohon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tertinggi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MY" sz="2400" dirty="0"/>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44624"/>
            <a:ext cx="8893050"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Imran Ayat 31</a:t>
            </a:r>
          </a:p>
        </p:txBody>
      </p:sp>
      <p:sp>
        <p:nvSpPr>
          <p:cNvPr id="4" name="TextBox 3"/>
          <p:cNvSpPr txBox="1"/>
          <p:nvPr/>
        </p:nvSpPr>
        <p:spPr>
          <a:xfrm>
            <a:off x="0" y="4379620"/>
            <a:ext cx="9144000" cy="1569660"/>
          </a:xfrm>
          <a:prstGeom prst="rect">
            <a:avLst/>
          </a:prstGeom>
          <a:solidFill>
            <a:srgbClr val="00CC00">
              <a:alpha val="41000"/>
            </a:srgbClr>
          </a:solidFill>
          <a:ln w="57150">
            <a:noFill/>
          </a:ln>
        </p:spPr>
        <p:txBody>
          <a:bodyPr wrap="square">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ikutilah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mengampunkan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Mengasihani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2675174"/>
            <a:ext cx="9144000" cy="1446550"/>
          </a:xfrm>
          <a:prstGeom prst="rect">
            <a:avLst/>
          </a:prstGeom>
          <a:solidFill>
            <a:schemeClr val="bg2">
              <a:lumMod val="75000"/>
              <a:alpha val="6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كُنتُمْ تُحِبُّونَ اللَّهَ فَاتَّبِعُونِي يُحْبِبْكُمُ اللَّهُ وَيَغْفِرْ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ذُنُوبَكُمْ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غَفُورٌ رَّحِيمٌ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Flowchart: Punched Tape 5"/>
          <p:cNvSpPr/>
          <p:nvPr/>
        </p:nvSpPr>
        <p:spPr>
          <a:xfrm>
            <a:off x="251520" y="1142747"/>
            <a:ext cx="4608512" cy="1222663"/>
          </a:xfrm>
          <a:prstGeom prst="flowChartPunchedTape">
            <a:avLst/>
          </a:prstGeom>
          <a:solidFill>
            <a:schemeClr val="bg2">
              <a:lumMod val="50000"/>
            </a:schemeClr>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Syukur</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berterima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kepatuhan</a:t>
            </a:r>
            <a:endParaRPr lang="en-MY" sz="2400" dirty="0"/>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8127" y="188640"/>
            <a:ext cx="7187097" cy="523220"/>
          </a:xfrm>
          <a:prstGeom prst="rect">
            <a:avLst/>
          </a:prstGeom>
        </p:spPr>
        <p:txBody>
          <a:bodyPr wrap="none">
            <a:spAutoFit/>
          </a:bodyPr>
          <a:lstStyle/>
          <a:p>
            <a:pPr algn="ct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Bersedia</a:t>
            </a:r>
            <a:r>
              <a:rPr lang="en-US" sz="28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Mempertahankan</a:t>
            </a:r>
            <a:r>
              <a:rPr lang="en-US" sz="28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27584" y="3212976"/>
            <a:ext cx="7344816" cy="108012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Istiqamah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ikut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231232" y="1628801"/>
            <a:ext cx="5760640"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kebiadaban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penghinaan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827584" y="4653136"/>
            <a:ext cx="7704856" cy="792088"/>
          </a:xfrm>
          <a:prstGeom prst="snip2SameRect">
            <a:avLst>
              <a:gd name="adj1" fmla="val 10248"/>
              <a:gd name="adj2" fmla="val 10862"/>
            </a:avLst>
          </a:prstGeom>
          <a:solidFill>
            <a:schemeClr val="accent5">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Zahirkan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kesopanan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kesabaran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rot="5400000">
            <a:off x="909173" y="1206335"/>
            <a:ext cx="1853045"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Bent-Up Arrow 7"/>
          <p:cNvSpPr/>
          <p:nvPr/>
        </p:nvSpPr>
        <p:spPr>
          <a:xfrm rot="5400000">
            <a:off x="-819018" y="1998422"/>
            <a:ext cx="3437220"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5137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358" y="44624"/>
            <a:ext cx="8088082" cy="1015663"/>
          </a:xfrm>
          <a:prstGeom prst="rect">
            <a:avLst/>
          </a:prstGeom>
        </p:spPr>
        <p:txBody>
          <a:bodyPr wrap="square">
            <a:spAutoFit/>
          </a:bodyPr>
          <a:lstStyle/>
          <a:p>
            <a:pPr algn="ctr"/>
            <a:r>
              <a:rPr lang="en-US" sz="30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Kisah</a:t>
            </a:r>
            <a:r>
              <a:rPr lang="en-US" sz="3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Pendita</a:t>
            </a:r>
            <a:r>
              <a:rPr lang="en-US" sz="3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Yahudi</a:t>
            </a:r>
            <a:r>
              <a:rPr lang="en-US" sz="3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Menyakiti</a:t>
            </a:r>
            <a:r>
              <a:rPr lang="en-US" sz="3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718269" y="1556792"/>
            <a:ext cx="7461472" cy="1008112"/>
          </a:xfrm>
          <a:prstGeom prst="roundRect">
            <a:avLst>
              <a:gd name="adj" fmla="val 16667"/>
            </a:avLst>
          </a:prstGeom>
          <a:solidFill>
            <a:schemeClr val="accent2"/>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Sakiti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fizikal</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Rounded Rectangle 4"/>
          <p:cNvSpPr/>
          <p:nvPr/>
        </p:nvSpPr>
        <p:spPr>
          <a:xfrm>
            <a:off x="862285" y="2852034"/>
            <a:ext cx="7056784" cy="1368152"/>
          </a:xfrm>
          <a:prstGeom prst="roundRect">
            <a:avLst>
              <a:gd name="adj" fmla="val 351"/>
            </a:avLst>
          </a:prstGeom>
          <a:solidFill>
            <a:srgbClr val="002060"/>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tetap</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sabar</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bersopan</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rot="21268173">
            <a:off x="7679312" y="2321635"/>
            <a:ext cx="964141" cy="1348826"/>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Rounded Rectangle 6"/>
          <p:cNvSpPr/>
          <p:nvPr/>
        </p:nvSpPr>
        <p:spPr>
          <a:xfrm>
            <a:off x="862285" y="4525840"/>
            <a:ext cx="7056784" cy="1639464"/>
          </a:xfrm>
          <a:prstGeom prst="roundRect">
            <a:avLst>
              <a:gd name="adj" fmla="val 351"/>
            </a:avLst>
          </a:prstGeom>
          <a:solidFill>
            <a:srgbClr val="002060"/>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Menginsafkan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pendita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yahudi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tersebut</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akhirnya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mengucap</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kalimah</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syahadah</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Left Arrow 7"/>
          <p:cNvSpPr/>
          <p:nvPr/>
        </p:nvSpPr>
        <p:spPr>
          <a:xfrm rot="156325">
            <a:off x="7799698" y="4031538"/>
            <a:ext cx="916362" cy="1446503"/>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335137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625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182836"/>
            <a:ext cx="8893050" cy="553998"/>
          </a:xfrm>
          <a:prstGeom prst="rect">
            <a:avLst/>
          </a:prstGeom>
        </p:spPr>
        <p:txBody>
          <a:bodyPr wrap="squar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Komentar</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Pendita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Yahudi</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637473"/>
            <a:ext cx="9144000" cy="1569660"/>
          </a:xfrm>
          <a:prstGeom prst="rect">
            <a:avLst/>
          </a:prstGeom>
          <a:solidFill>
            <a:srgbClr val="00CC00">
              <a:alpha val="41000"/>
            </a:srgbClr>
          </a:solidFill>
          <a:ln w="57150">
            <a:noFill/>
          </a:ln>
        </p:spPr>
        <p:txBody>
          <a:bodyPr wrap="square">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Kesopanan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mengatasi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kebiadaban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(Zaid)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bertambah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kebiadapan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bertambah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santunnya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17971" y="1772816"/>
            <a:ext cx="9144000" cy="830997"/>
          </a:xfrm>
          <a:prstGeom prst="rect">
            <a:avLst/>
          </a:prstGeom>
          <a:solidFill>
            <a:schemeClr val="bg2">
              <a:lumMod val="75000"/>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يَسْبِقُ حِلْمُهُ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جَهْلَهُ،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يَزِيدُهُ شِدَّةُ الْجَهْلِ عَلَيْهِ إِلا حِلْمًا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034" y="44624"/>
            <a:ext cx="9129965" cy="1015663"/>
          </a:xfrm>
          <a:prstGeom prst="rect">
            <a:avLst/>
          </a:prstGeom>
        </p:spPr>
        <p:txBody>
          <a:bodyPr wrap="square">
            <a:spAutoFit/>
          </a:bodyPr>
          <a:lstStyle/>
          <a:p>
            <a:pPr algn="ct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Zahirkan</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terima</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kasih</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Rasulullah</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SAW</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Oval 3"/>
          <p:cNvSpPr/>
          <p:nvPr/>
        </p:nvSpPr>
        <p:spPr>
          <a:xfrm>
            <a:off x="1691680" y="2947744"/>
            <a:ext cx="5616624" cy="1584176"/>
          </a:xfrm>
          <a:prstGeom prst="ellipse">
            <a:avLst/>
          </a:prstGeom>
          <a:solidFill>
            <a:srgbClr val="0070C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memuji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5" name="Oval 4"/>
          <p:cNvSpPr/>
          <p:nvPr/>
        </p:nvSpPr>
        <p:spPr>
          <a:xfrm>
            <a:off x="1763688" y="4819952"/>
            <a:ext cx="5544616" cy="1345352"/>
          </a:xfrm>
          <a:prstGeom prst="ellipse">
            <a:avLst/>
          </a:prstGeom>
          <a:solidFill>
            <a:schemeClr val="accent6">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Berakhlak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sebagaimana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6" name="Oval 5"/>
          <p:cNvSpPr/>
          <p:nvPr/>
        </p:nvSpPr>
        <p:spPr>
          <a:xfrm>
            <a:off x="1907704" y="1219552"/>
            <a:ext cx="5112568" cy="1417360"/>
          </a:xfrm>
          <a:prstGeom prst="ellipse">
            <a:avLst/>
          </a:prstGeom>
          <a:solidFill>
            <a:srgbClr val="92D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Mengiktirafkan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Kerasulan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37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19457"/>
            <a:ext cx="8893652" cy="553998"/>
          </a:xfrm>
          <a:prstGeom prst="rect">
            <a:avLst/>
          </a:prstGeom>
        </p:spPr>
        <p:txBody>
          <a:bodyPr wrap="squar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p>
        </p:txBody>
      </p:sp>
      <p:sp>
        <p:nvSpPr>
          <p:cNvPr id="4" name="Rectangle 3"/>
          <p:cNvSpPr/>
          <p:nvPr/>
        </p:nvSpPr>
        <p:spPr>
          <a:xfrm>
            <a:off x="0" y="1661899"/>
            <a:ext cx="9144000" cy="830997"/>
          </a:xfrm>
          <a:prstGeom prst="rect">
            <a:avLst/>
          </a:prstGeom>
          <a:solidFill>
            <a:schemeClr val="bg2">
              <a:lumMod val="75000"/>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بُعِثْتُ لِأُتَمِّمَ مَكَارِمَ الأَخْلَاق.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2"/>
          <p:cNvSpPr>
            <a:spLocks noChangeArrowheads="1"/>
          </p:cNvSpPr>
          <p:nvPr/>
        </p:nvSpPr>
        <p:spPr bwMode="auto">
          <a:xfrm>
            <a:off x="0" y="4048616"/>
            <a:ext cx="9144000" cy="892552"/>
          </a:xfrm>
          <a:prstGeom prst="rect">
            <a:avLst/>
          </a:prstGeom>
          <a:solidFill>
            <a:srgbClr val="00CC00">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aku</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hanya</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diutuskan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bagi</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menyempurnakan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kemuliaan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akhlak</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ms-MY" sz="2600" b="1" i="1" u="none" strike="noStrike" cap="none" normalizeH="0" baseline="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35137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868" y="-27384"/>
            <a:ext cx="8461604"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Ahzab</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Ayat 21</a:t>
            </a:r>
          </a:p>
        </p:txBody>
      </p:sp>
      <p:sp>
        <p:nvSpPr>
          <p:cNvPr id="4" name="Rectangle 3"/>
          <p:cNvSpPr/>
          <p:nvPr/>
        </p:nvSpPr>
        <p:spPr>
          <a:xfrm>
            <a:off x="0" y="1704871"/>
            <a:ext cx="9144000" cy="1508105"/>
          </a:xfrm>
          <a:prstGeom prst="rect">
            <a:avLst/>
          </a:prstGeom>
          <a:solidFill>
            <a:schemeClr val="bg2">
              <a:lumMod val="75000"/>
              <a:alpha val="6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كَانَ لَكُمْ فِي رَسُولِ اللَّهِ أُسْوَةٌ حَسَنَةٌ لِّمَن كَانَ يَرْجُو اللَّهَ وَالْيَوْمَ الْآخِرَ وَذَكَرَ اللَّهَ كَثِيرًا </a:t>
            </a:r>
            <a:endParaRPr lang="en-US"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2"/>
          <p:cNvSpPr>
            <a:spLocks noChangeArrowheads="1"/>
          </p:cNvSpPr>
          <p:nvPr/>
        </p:nvSpPr>
        <p:spPr bwMode="auto">
          <a:xfrm>
            <a:off x="0" y="3776266"/>
            <a:ext cx="9144000" cy="1938992"/>
          </a:xfrm>
          <a:prstGeom prst="rect">
            <a:avLst/>
          </a:prstGeom>
          <a:solidFill>
            <a:srgbClr val="00CC00">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kumimoji="0" lang="ms-MY" sz="2400" b="1" i="1" u="none" strike="noStrike" cap="none" normalizeH="0" baseline="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35137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3918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43035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502" y="154822"/>
            <a:ext cx="8964994"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12144"/>
            <a:ext cx="9144000" cy="1862048"/>
          </a:xfrm>
          <a:prstGeom prst="rect">
            <a:avLst/>
          </a:prstGeom>
          <a:solidFill>
            <a:schemeClr val="bg2">
              <a:lumMod val="75000"/>
              <a:alpha val="60000"/>
            </a:schemeClr>
          </a:solidFill>
        </p:spPr>
        <p:txBody>
          <a:bodyPr wrap="square">
            <a:spAutoFit/>
          </a:bodyPr>
          <a:lstStyle/>
          <a:p>
            <a:pPr algn="ctr" rtl="1" fontAlgn="auto">
              <a:spcBef>
                <a:spcPts val="0"/>
              </a:spcBef>
              <a:spcAft>
                <a:spcPts val="0"/>
              </a:spcAft>
              <a:defRPr/>
            </a:pPr>
            <a:r>
              <a:rPr lang="ar-SA"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49777"/>
            <a:ext cx="9144000" cy="1077218"/>
          </a:xfrm>
          <a:prstGeom prst="rect">
            <a:avLst/>
          </a:prstGeom>
          <a:solidFill>
            <a:srgbClr val="00CC00">
              <a:alpha val="57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51377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86864" y="188640"/>
            <a:ext cx="7429552"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92920"/>
            <a:ext cx="9144000" cy="1938992"/>
          </a:xfrm>
          <a:prstGeom prst="rect">
            <a:avLst/>
          </a:prstGeom>
          <a:solidFill>
            <a:schemeClr val="bg2">
              <a:lumMod val="75000"/>
              <a:alpha val="61000"/>
            </a:schemeClr>
          </a:solidFill>
        </p:spPr>
        <p:txBody>
          <a:bodyPr wrap="square">
            <a:spAutoFit/>
          </a:bodyPr>
          <a:lstStyle/>
          <a:p>
            <a:pPr algn="ct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474788"/>
            <a:ext cx="9144000" cy="2246769"/>
          </a:xfrm>
          <a:prstGeom prst="rect">
            <a:avLst/>
          </a:prstGeom>
          <a:solidFill>
            <a:srgbClr val="00CC00">
              <a:alpha val="39000"/>
            </a:srgbClr>
          </a:solid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35137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44" y="44624"/>
            <a:ext cx="8821644"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08164"/>
            <a:ext cx="9144000" cy="1569660"/>
          </a:xfrm>
          <a:prstGeom prst="rect">
            <a:avLst/>
          </a:prstGeom>
          <a:solidFill>
            <a:schemeClr val="bg2">
              <a:lumMod val="75000"/>
              <a:alpha val="6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2" y="3571069"/>
            <a:ext cx="9144000" cy="2062103"/>
          </a:xfrm>
          <a:prstGeom prst="rect">
            <a:avLst/>
          </a:prstGeom>
          <a:solidFill>
            <a:srgbClr val="00CC00">
              <a:alpha val="41000"/>
            </a:srgbClr>
          </a:solidFill>
          <a:ln w="57150">
            <a:noFill/>
          </a:ln>
        </p:spPr>
        <p:txBody>
          <a:bodyPr wrap="square">
            <a:spAutoFit/>
          </a:bodyPr>
          <a:lstStyle/>
          <a:p>
            <a:pPr algn="ctr">
              <a:defRPr/>
            </a:pP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335137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23838"/>
            <a:ext cx="9144000" cy="2015936"/>
          </a:xfrm>
          <a:prstGeom prst="rect">
            <a:avLst/>
          </a:prstGeom>
          <a:solidFill>
            <a:schemeClr val="bg2">
              <a:lumMod val="75000"/>
              <a:alpha val="60000"/>
            </a:schemeClr>
          </a:solidFill>
        </p:spPr>
        <p:txBody>
          <a:bodyPr wrap="square">
            <a:spAutoFit/>
          </a:bodyPr>
          <a:lstStyle/>
          <a:p>
            <a:pPr algn="ctr" fontAlgn="auto">
              <a:spcBef>
                <a:spcPts val="0"/>
              </a:spcBef>
              <a:spcAft>
                <a:spcPts val="0"/>
              </a:spcAft>
              <a:defRPr/>
            </a:pPr>
            <a:r>
              <a:rPr lang="ar-SA" sz="12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460919"/>
            <a:ext cx="9144000" cy="1200329"/>
          </a:xfrm>
          <a:prstGeom prst="rect">
            <a:avLst/>
          </a:prstGeom>
          <a:solidFill>
            <a:srgbClr val="00CC00">
              <a:alpha val="38824"/>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p>
        </p:txBody>
      </p:sp>
      <p:sp>
        <p:nvSpPr>
          <p:cNvPr id="5" name="Rectangle 4"/>
          <p:cNvSpPr/>
          <p:nvPr/>
        </p:nvSpPr>
        <p:spPr>
          <a:xfrm>
            <a:off x="71406" y="188640"/>
            <a:ext cx="9072594"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5544" y="188640"/>
            <a:ext cx="6000792"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14479"/>
            <a:ext cx="9144000" cy="1200329"/>
          </a:xfrm>
          <a:prstGeom prst="rect">
            <a:avLst/>
          </a:prstGeom>
          <a:solidFill>
            <a:srgbClr val="99FF33">
              <a:alpha val="53000"/>
            </a:srgbClr>
          </a:solidFill>
          <a:ln w="57150">
            <a:noFill/>
          </a:ln>
        </p:spPr>
        <p:txBody>
          <a:bodyPr wrap="square">
            <a:spAutoFit/>
          </a:bodyPr>
          <a:lstStyle/>
          <a:p>
            <a:pPr algn="ctr">
              <a:defRPr/>
            </a:pP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ms-MY" sz="2400"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273481"/>
            <a:ext cx="9144000" cy="923330"/>
          </a:xfrm>
          <a:prstGeom prst="rect">
            <a:avLst/>
          </a:prstGeom>
          <a:solidFill>
            <a:schemeClr val="bg2">
              <a:lumMod val="75000"/>
              <a:alpha val="6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138698"/>
            <a:ext cx="8424936" cy="553998"/>
          </a:xfrm>
          <a:prstGeom prst="rect">
            <a:avLst/>
          </a:prstGeom>
        </p:spPr>
        <p:txBody>
          <a:bodyPr wrap="square">
            <a:spAutoFit/>
          </a:bodyPr>
          <a:lstStyle/>
          <a:p>
            <a:pPr algn="ct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Persiapan</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menghadapi</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bencana</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banjir</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683568" y="1772816"/>
            <a:ext cx="7920880" cy="1008112"/>
          </a:xfrm>
          <a:prstGeom prst="roundRect">
            <a:avLst>
              <a:gd name="adj" fmla="val 16667"/>
            </a:avLst>
          </a:prstGeom>
          <a:solidFill>
            <a:schemeClr val="accent4"/>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Membuat</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persediaan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683568" y="3068960"/>
            <a:ext cx="7920880" cy="1440160"/>
          </a:xfrm>
          <a:prstGeom prst="roundRect">
            <a:avLst>
              <a:gd name="adj" fmla="val 16667"/>
            </a:avLst>
          </a:prstGeom>
          <a:solidFill>
            <a:schemeClr val="accent5">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Turut</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agensi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sukarela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bantuan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mangsa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terlibat</a:t>
            </a: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755576" y="4797152"/>
            <a:ext cx="7920880" cy="1296144"/>
          </a:xfrm>
          <a:prstGeom prst="roundRect">
            <a:avLst>
              <a:gd name="adj" fmla="val 16667"/>
            </a:avLst>
          </a:prstGeom>
          <a:solidFill>
            <a:srgbClr val="92D05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Bersedia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menghadapinya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kesabaran</a:t>
            </a: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2" name="Oval 1"/>
          <p:cNvSpPr/>
          <p:nvPr/>
        </p:nvSpPr>
        <p:spPr>
          <a:xfrm>
            <a:off x="323528" y="1556792"/>
            <a:ext cx="648072" cy="792088"/>
          </a:xfrm>
          <a:prstGeom prst="ellipse">
            <a:avLst/>
          </a:prstGeom>
          <a:solidFill>
            <a:schemeClr val="accent4">
              <a:lumMod val="75000"/>
            </a:schemeClr>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1</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8" name="Oval 7"/>
          <p:cNvSpPr/>
          <p:nvPr/>
        </p:nvSpPr>
        <p:spPr>
          <a:xfrm>
            <a:off x="437594" y="4725144"/>
            <a:ext cx="648072" cy="792088"/>
          </a:xfrm>
          <a:prstGeom prst="ellipse">
            <a:avLst/>
          </a:prstGeom>
          <a:solidFill>
            <a:srgbClr val="92D05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3</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9" name="Oval 8"/>
          <p:cNvSpPr/>
          <p:nvPr/>
        </p:nvSpPr>
        <p:spPr>
          <a:xfrm>
            <a:off x="323528" y="2996952"/>
            <a:ext cx="648072" cy="792088"/>
          </a:xfrm>
          <a:prstGeom prst="ellipse">
            <a:avLst/>
          </a:prstGeom>
          <a:solidFill>
            <a:srgbClr val="00B0F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2</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37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69476"/>
            <a:ext cx="8568952" cy="553998"/>
          </a:xfrm>
          <a:prstGeom prst="rect">
            <a:avLst/>
          </a:prstGeom>
        </p:spPr>
        <p:txBody>
          <a:bodyPr wrap="square">
            <a:spAutoFit/>
          </a:bodyPr>
          <a:lstStyle/>
          <a:p>
            <a:pPr algn="ct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Persiapan</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menghadapi</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bencana</a:t>
            </a:r>
            <a:r>
              <a:rPr lang="en-US" sz="3000" i="1" dirty="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000" i="1" dirty="0" err="1">
                <a:ln>
                  <a:solidFill>
                    <a:schemeClr val="tx1"/>
                  </a:solidFill>
                </a:ln>
                <a:solidFill>
                  <a:schemeClr val="bg1"/>
                </a:solidFill>
                <a:effectLst>
                  <a:glow rad="101600">
                    <a:schemeClr val="tx1">
                      <a:alpha val="60000"/>
                    </a:schemeClr>
                  </a:glow>
                </a:effectLst>
                <a:latin typeface="Arial Black" pitchFamily="34" charset="0"/>
                <a:cs typeface="Arial" charset="0"/>
              </a:rPr>
              <a:t>banjir</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AutoShape 9"/>
          <p:cNvSpPr>
            <a:spLocks noChangeArrowheads="1"/>
          </p:cNvSpPr>
          <p:nvPr/>
        </p:nvSpPr>
        <p:spPr bwMode="auto">
          <a:xfrm>
            <a:off x="797634" y="1700808"/>
            <a:ext cx="7920880" cy="1008112"/>
          </a:xfrm>
          <a:prstGeom prst="roundRect">
            <a:avLst>
              <a:gd name="adj" fmla="val 16667"/>
            </a:avLst>
          </a:prstGeom>
          <a:solidFill>
            <a:schemeClr val="accent4"/>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Hadapi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bencana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keinsafasn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keredhaan</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8" name="AutoShape 9"/>
          <p:cNvSpPr>
            <a:spLocks noChangeArrowheads="1"/>
          </p:cNvSpPr>
          <p:nvPr/>
        </p:nvSpPr>
        <p:spPr bwMode="auto">
          <a:xfrm>
            <a:off x="797634" y="3068960"/>
            <a:ext cx="7920880" cy="1440160"/>
          </a:xfrm>
          <a:prstGeom prst="roundRect">
            <a:avLst>
              <a:gd name="adj" fmla="val 16667"/>
            </a:avLst>
          </a:prstGeom>
          <a:solidFill>
            <a:schemeClr val="accent5">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mengundang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kemurkaan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9" name="AutoShape 9"/>
          <p:cNvSpPr>
            <a:spLocks noChangeArrowheads="1"/>
          </p:cNvSpPr>
          <p:nvPr/>
        </p:nvSpPr>
        <p:spPr bwMode="auto">
          <a:xfrm>
            <a:off x="827584" y="4869160"/>
            <a:ext cx="7920880" cy="1296144"/>
          </a:xfrm>
          <a:prstGeom prst="roundRect">
            <a:avLst>
              <a:gd name="adj" fmla="val 16667"/>
            </a:avLst>
          </a:prstGeom>
          <a:solidFill>
            <a:srgbClr val="92D05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terlalu</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tertekan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10" name="Oval 9"/>
          <p:cNvSpPr/>
          <p:nvPr/>
        </p:nvSpPr>
        <p:spPr>
          <a:xfrm>
            <a:off x="437594" y="1484784"/>
            <a:ext cx="648072" cy="792088"/>
          </a:xfrm>
          <a:prstGeom prst="ellipse">
            <a:avLst/>
          </a:prstGeom>
          <a:solidFill>
            <a:schemeClr val="accent4">
              <a:lumMod val="75000"/>
            </a:schemeClr>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4</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11" name="Oval 10"/>
          <p:cNvSpPr/>
          <p:nvPr/>
        </p:nvSpPr>
        <p:spPr>
          <a:xfrm>
            <a:off x="509602" y="4509120"/>
            <a:ext cx="648072" cy="792088"/>
          </a:xfrm>
          <a:prstGeom prst="ellipse">
            <a:avLst/>
          </a:prstGeom>
          <a:solidFill>
            <a:srgbClr val="92D05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6</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12" name="Oval 11"/>
          <p:cNvSpPr/>
          <p:nvPr/>
        </p:nvSpPr>
        <p:spPr>
          <a:xfrm>
            <a:off x="437594" y="2924944"/>
            <a:ext cx="648072" cy="792088"/>
          </a:xfrm>
          <a:prstGeom prst="ellipse">
            <a:avLst/>
          </a:prstGeom>
          <a:solidFill>
            <a:srgbClr val="00B0F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rPr>
              <a:t>5</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377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432285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6705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58984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29938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2661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506383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267562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03648" y="116632"/>
            <a:ext cx="6643734"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0008"/>
            <a:ext cx="9144000" cy="1754326"/>
          </a:xfrm>
          <a:prstGeom prst="rect">
            <a:avLst/>
          </a:prstGeom>
          <a:solidFill>
            <a:schemeClr val="bg2">
              <a:lumMod val="75000"/>
              <a:alpha val="6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22017"/>
            <a:ext cx="9144000" cy="2246769"/>
          </a:xfrm>
          <a:prstGeom prst="rect">
            <a:avLst/>
          </a:prstGeom>
          <a:solidFill>
            <a:srgbClr val="00CC00">
              <a:alpha val="40000"/>
            </a:srgbClr>
          </a:solid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467438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893303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886831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95634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895368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065505"/>
            <a:ext cx="9144000" cy="5170646"/>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2200" b="1" dirty="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r>
              <a:rPr lang="ms-MY" sz="2200" b="1" dirty="0" smtClean="0">
                <a:solidFill>
                  <a:prstClr val="black"/>
                </a:solidFill>
                <a:latin typeface="Arial" pitchFamily="34" charset="0"/>
                <a:ea typeface="Times New Roman"/>
                <a:cs typeface="Arial" pitchFamily="34" charset="0"/>
              </a:rPr>
              <a:t>UMMAT </a:t>
            </a:r>
            <a:r>
              <a:rPr lang="ms-MY" sz="2200" b="1" dirty="0">
                <a:solidFill>
                  <a:prstClr val="black"/>
                </a:solidFill>
                <a:latin typeface="Arial" pitchFamily="34" charset="0"/>
                <a:ea typeface="Times New Roman"/>
                <a:cs typeface="Arial" pitchFamily="34" charset="0"/>
              </a:rPr>
              <a:t>MANUSIA SANGAT WAJAR BERSYUKUR </a:t>
            </a:r>
            <a:r>
              <a:rPr lang="ms-MY" sz="2200" b="1" dirty="0" smtClean="0">
                <a:solidFill>
                  <a:prstClr val="black"/>
                </a:solidFill>
                <a:latin typeface="Arial" pitchFamily="34" charset="0"/>
                <a:ea typeface="Times New Roman"/>
                <a:cs typeface="Arial" pitchFamily="34" charset="0"/>
              </a:rPr>
              <a:t>KEPADA </a:t>
            </a:r>
            <a:r>
              <a:rPr lang="ms-MY" sz="2200" b="1" dirty="0">
                <a:solidFill>
                  <a:prstClr val="black"/>
                </a:solidFill>
                <a:latin typeface="Arial" pitchFamily="34" charset="0"/>
                <a:ea typeface="Times New Roman"/>
                <a:cs typeface="Arial" pitchFamily="34" charset="0"/>
              </a:rPr>
              <a:t>ALLAH DAN </a:t>
            </a:r>
            <a:r>
              <a:rPr lang="ms-MY" sz="2200" b="1" dirty="0" smtClean="0">
                <a:solidFill>
                  <a:prstClr val="black"/>
                </a:solidFill>
                <a:latin typeface="Arial" pitchFamily="34" charset="0"/>
                <a:ea typeface="Times New Roman"/>
                <a:cs typeface="Arial" pitchFamily="34" charset="0"/>
              </a:rPr>
              <a:t>BERTERIMA KASIH KEPADA </a:t>
            </a:r>
            <a:r>
              <a:rPr lang="ms-MY" sz="2200" b="1" dirty="0">
                <a:solidFill>
                  <a:prstClr val="black"/>
                </a:solidFill>
                <a:latin typeface="Arial" pitchFamily="34" charset="0"/>
                <a:ea typeface="Times New Roman"/>
                <a:cs typeface="Arial" pitchFamily="34" charset="0"/>
              </a:rPr>
              <a:t>RASULULLAH KERANA BAGINDA MENYAMPAIKAN ISLAM </a:t>
            </a:r>
            <a:r>
              <a:rPr lang="ms-MY" sz="2200" b="1" dirty="0" smtClean="0">
                <a:solidFill>
                  <a:prstClr val="black"/>
                </a:solidFill>
                <a:latin typeface="Arial" pitchFamily="34" charset="0"/>
                <a:ea typeface="Times New Roman"/>
                <a:cs typeface="Arial" pitchFamily="34" charset="0"/>
              </a:rPr>
              <a:t>YANG </a:t>
            </a:r>
            <a:r>
              <a:rPr lang="ms-MY" sz="2200" b="1" dirty="0">
                <a:solidFill>
                  <a:prstClr val="black"/>
                </a:solidFill>
                <a:latin typeface="Arial" pitchFamily="34" charset="0"/>
                <a:ea typeface="Times New Roman"/>
                <a:cs typeface="Arial" pitchFamily="34" charset="0"/>
              </a:rPr>
              <a:t>MENYATUKAN MANUSIA DI BAWAH SATU TUHAN (TAUHID </a:t>
            </a:r>
            <a:r>
              <a:rPr lang="ms-MY" sz="2200" b="1" dirty="0" smtClean="0">
                <a:solidFill>
                  <a:prstClr val="black"/>
                </a:solidFill>
                <a:latin typeface="Arial" pitchFamily="34" charset="0"/>
                <a:ea typeface="Times New Roman"/>
                <a:cs typeface="Arial" pitchFamily="34" charset="0"/>
              </a:rPr>
              <a:t>KEPADA </a:t>
            </a:r>
            <a:r>
              <a:rPr lang="ms-MY" sz="2200" b="1" dirty="0">
                <a:solidFill>
                  <a:prstClr val="black"/>
                </a:solidFill>
                <a:latin typeface="Arial" pitchFamily="34" charset="0"/>
                <a:ea typeface="Times New Roman"/>
                <a:cs typeface="Arial" pitchFamily="34" charset="0"/>
              </a:rPr>
              <a:t>ALLAH), SATU QIBLAT, SATU HIDAYAT (ALQURAN) DAN SATU PERSAUDARAAN (UKHUWWAH ISLAMIYYAH</a:t>
            </a:r>
            <a:r>
              <a:rPr lang="ms-MY" sz="22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2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FontTx/>
              <a:buAutoNum type="arabicPeriod"/>
              <a:defRPr/>
            </a:pPr>
            <a:r>
              <a:rPr lang="ms-MY" sz="2200" b="1" dirty="0" smtClean="0">
                <a:solidFill>
                  <a:prstClr val="black"/>
                </a:solidFill>
                <a:latin typeface="Arial" pitchFamily="34" charset="0"/>
                <a:ea typeface="Times New Roman"/>
                <a:cs typeface="Arial" pitchFamily="34" charset="0"/>
              </a:rPr>
              <a:t>RASUL </a:t>
            </a:r>
            <a:r>
              <a:rPr lang="ms-MY" sz="2200" b="1" dirty="0">
                <a:solidFill>
                  <a:prstClr val="black"/>
                </a:solidFill>
                <a:latin typeface="Arial" pitchFamily="34" charset="0"/>
                <a:ea typeface="Times New Roman"/>
                <a:cs typeface="Arial" pitchFamily="34" charset="0"/>
              </a:rPr>
              <a:t>MENGANGKAT MARTABAT DAN MEMBEBASKAN MANUSIA DARIPADA KEJAHILAN DAN SYIRIK DENGAN MENGHARUNGI BERBAGAI HALANGAN DAN ANCAMAN PENUH KESABARAN DAN KECAKNAAN. SEMUA ITU DIHADAPI DAN DIDERITAI DEMI KASIH DAN DEMI KESEJAHTERAAN UMMAT</a:t>
            </a:r>
            <a:r>
              <a:rPr lang="ms-MY" sz="22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200" b="1" dirty="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169870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6672"/>
            <a:ext cx="9144000" cy="6263253"/>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300" b="1" dirty="0" smtClean="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startAt="3"/>
              <a:defRPr/>
            </a:pPr>
            <a:endParaRPr lang="ms-MY" sz="2400" b="1" dirty="0" smtClean="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200" b="1" dirty="0" smtClean="0">
                <a:solidFill>
                  <a:prstClr val="black"/>
                </a:solidFill>
                <a:latin typeface="Arial" pitchFamily="34" charset="0"/>
                <a:ea typeface="Times New Roman"/>
                <a:cs typeface="Arial" pitchFamily="34" charset="0"/>
              </a:rPr>
              <a:t>3.  ALLAH </a:t>
            </a:r>
            <a:r>
              <a:rPr lang="ms-MY" sz="2200" b="1" dirty="0">
                <a:solidFill>
                  <a:prstClr val="black"/>
                </a:solidFill>
                <a:latin typeface="Arial" pitchFamily="34" charset="0"/>
                <a:ea typeface="Times New Roman"/>
                <a:cs typeface="Arial" pitchFamily="34" charset="0"/>
              </a:rPr>
              <a:t>SENDIRI </a:t>
            </a:r>
            <a:r>
              <a:rPr lang="ms-MY" sz="2200" b="1" dirty="0" smtClean="0">
                <a:solidFill>
                  <a:prstClr val="black"/>
                </a:solidFill>
                <a:latin typeface="Arial" pitchFamily="34" charset="0"/>
                <a:ea typeface="Times New Roman"/>
                <a:cs typeface="Arial" pitchFamily="34" charset="0"/>
              </a:rPr>
              <a:t>MENZAHIRKAN </a:t>
            </a:r>
            <a:r>
              <a:rPr lang="ms-MY" sz="2200" b="1" dirty="0">
                <a:solidFill>
                  <a:prstClr val="black"/>
                </a:solidFill>
                <a:latin typeface="Arial" pitchFamily="34" charset="0"/>
                <a:ea typeface="Times New Roman"/>
                <a:cs typeface="Arial" pitchFamily="34" charset="0"/>
              </a:rPr>
              <a:t>KASIHNYA </a:t>
            </a:r>
            <a:r>
              <a:rPr lang="ms-MY" sz="2200" b="1" dirty="0" smtClean="0">
                <a:solidFill>
                  <a:prstClr val="black"/>
                </a:solidFill>
                <a:latin typeface="Arial" pitchFamily="34" charset="0"/>
                <a:ea typeface="Times New Roman"/>
                <a:cs typeface="Arial" pitchFamily="34" charset="0"/>
              </a:rPr>
              <a:t>KEPADA  BAGINDA DENGAN </a:t>
            </a:r>
            <a:r>
              <a:rPr lang="ms-MY" sz="2200" b="1" dirty="0">
                <a:solidFill>
                  <a:prstClr val="black"/>
                </a:solidFill>
                <a:latin typeface="Arial" pitchFamily="34" charset="0"/>
                <a:ea typeface="Times New Roman"/>
                <a:cs typeface="Arial" pitchFamily="34" charset="0"/>
              </a:rPr>
              <a:t>MENGURNIAKAN BERBAGAI GANJARAN BERGANDA </a:t>
            </a:r>
            <a:r>
              <a:rPr lang="ms-MY" sz="2200" b="1" dirty="0" smtClean="0">
                <a:solidFill>
                  <a:prstClr val="black"/>
                </a:solidFill>
                <a:latin typeface="Arial" pitchFamily="34" charset="0"/>
                <a:ea typeface="Times New Roman"/>
                <a:cs typeface="Arial" pitchFamily="34" charset="0"/>
              </a:rPr>
              <a:t>KEPADA </a:t>
            </a:r>
            <a:r>
              <a:rPr lang="ms-MY" sz="2200" b="1" dirty="0">
                <a:solidFill>
                  <a:prstClr val="black"/>
                </a:solidFill>
                <a:latin typeface="Arial" pitchFamily="34" charset="0"/>
                <a:ea typeface="Times New Roman"/>
                <a:cs typeface="Arial" pitchFamily="34" charset="0"/>
              </a:rPr>
              <a:t>UMMATNYA. </a:t>
            </a:r>
            <a:r>
              <a:rPr lang="ms-MY" sz="2200" b="1" dirty="0" smtClean="0">
                <a:solidFill>
                  <a:prstClr val="black"/>
                </a:solidFill>
                <a:latin typeface="Arial" pitchFamily="34" charset="0"/>
                <a:ea typeface="Times New Roman"/>
                <a:cs typeface="Arial" pitchFamily="34" charset="0"/>
              </a:rPr>
              <a:t>JUSTERU </a:t>
            </a:r>
            <a:r>
              <a:rPr lang="ms-MY" sz="2200" b="1" dirty="0">
                <a:solidFill>
                  <a:prstClr val="black"/>
                </a:solidFill>
                <a:latin typeface="Arial" pitchFamily="34" charset="0"/>
                <a:ea typeface="Times New Roman"/>
                <a:cs typeface="Arial" pitchFamily="34" charset="0"/>
              </a:rPr>
              <a:t>SANGAT AWLA KITA MENDAHULUI KASIH </a:t>
            </a:r>
            <a:r>
              <a:rPr lang="ms-MY" sz="2200" b="1" dirty="0" smtClean="0">
                <a:solidFill>
                  <a:prstClr val="black"/>
                </a:solidFill>
                <a:latin typeface="Arial" pitchFamily="34" charset="0"/>
                <a:ea typeface="Times New Roman"/>
                <a:cs typeface="Arial" pitchFamily="34" charset="0"/>
              </a:rPr>
              <a:t>KEPADA </a:t>
            </a:r>
            <a:r>
              <a:rPr lang="ms-MY" sz="2200" b="1" dirty="0">
                <a:solidFill>
                  <a:prstClr val="black"/>
                </a:solidFill>
                <a:latin typeface="Arial" pitchFamily="34" charset="0"/>
                <a:ea typeface="Times New Roman"/>
                <a:cs typeface="Arial" pitchFamily="34" charset="0"/>
              </a:rPr>
              <a:t>BAGINDA DARIPADA KASIH SAYANG </a:t>
            </a:r>
            <a:r>
              <a:rPr lang="ms-MY" sz="2200" b="1" dirty="0" smtClean="0">
                <a:solidFill>
                  <a:prstClr val="black"/>
                </a:solidFill>
                <a:latin typeface="Arial" pitchFamily="34" charset="0"/>
                <a:ea typeface="Times New Roman"/>
                <a:cs typeface="Arial" pitchFamily="34" charset="0"/>
              </a:rPr>
              <a:t>KEPADA </a:t>
            </a:r>
            <a:r>
              <a:rPr lang="ms-MY" sz="2200" b="1" dirty="0">
                <a:solidFill>
                  <a:prstClr val="black"/>
                </a:solidFill>
                <a:latin typeface="Arial" pitchFamily="34" charset="0"/>
                <a:ea typeface="Times New Roman"/>
                <a:cs typeface="Arial" pitchFamily="34" charset="0"/>
              </a:rPr>
              <a:t>MANA-MANA MANUSIA WALAUPUN IBU AYAH DAN ANAK-ANAK SENDIRI</a:t>
            </a:r>
            <a:r>
              <a:rPr lang="ms-MY" sz="22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200" b="1" dirty="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200" b="1" dirty="0" smtClean="0">
                <a:solidFill>
                  <a:prstClr val="black"/>
                </a:solidFill>
                <a:latin typeface="Arial" pitchFamily="34" charset="0"/>
                <a:ea typeface="Times New Roman"/>
                <a:cs typeface="Arial" pitchFamily="34" charset="0"/>
              </a:rPr>
              <a:t>4. WAJIB </a:t>
            </a:r>
            <a:r>
              <a:rPr lang="ms-MY" sz="2200" b="1" dirty="0">
                <a:solidFill>
                  <a:prstClr val="black"/>
                </a:solidFill>
                <a:latin typeface="Arial" pitchFamily="34" charset="0"/>
                <a:ea typeface="Times New Roman"/>
                <a:cs typeface="Arial" pitchFamily="34" charset="0"/>
              </a:rPr>
              <a:t>KITA </a:t>
            </a:r>
            <a:r>
              <a:rPr lang="ms-MY" sz="2200" b="1" dirty="0" smtClean="0">
                <a:solidFill>
                  <a:prstClr val="black"/>
                </a:solidFill>
                <a:latin typeface="Arial" pitchFamily="34" charset="0"/>
                <a:ea typeface="Times New Roman"/>
                <a:cs typeface="Arial" pitchFamily="34" charset="0"/>
              </a:rPr>
              <a:t>BERTERIMA KASIH KEPADA </a:t>
            </a:r>
            <a:r>
              <a:rPr lang="ms-MY" sz="2200" b="1" dirty="0">
                <a:solidFill>
                  <a:prstClr val="black"/>
                </a:solidFill>
                <a:latin typeface="Arial" pitchFamily="34" charset="0"/>
                <a:ea typeface="Times New Roman"/>
                <a:cs typeface="Arial" pitchFamily="34" charset="0"/>
              </a:rPr>
              <a:t>BAGINDA </a:t>
            </a:r>
            <a:r>
              <a:rPr lang="ms-MY" sz="2200" b="1" dirty="0" smtClean="0">
                <a:solidFill>
                  <a:prstClr val="black"/>
                </a:solidFill>
                <a:latin typeface="Arial" pitchFamily="34" charset="0"/>
                <a:ea typeface="Times New Roman"/>
                <a:cs typeface="Arial" pitchFamily="34" charset="0"/>
              </a:rPr>
              <a:t>DENGAN.:</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i.  SENTIASA </a:t>
            </a:r>
            <a:r>
              <a:rPr lang="ms-MY" sz="2200" b="1" dirty="0">
                <a:solidFill>
                  <a:prstClr val="black"/>
                </a:solidFill>
                <a:latin typeface="Arial" pitchFamily="34" charset="0"/>
                <a:ea typeface="Times New Roman"/>
                <a:cs typeface="Arial" pitchFamily="34" charset="0"/>
              </a:rPr>
              <a:t>MENDOAKAN KERAHMATAN (SELAWAT)  </a:t>
            </a:r>
            <a:r>
              <a:rPr lang="ms-MY" sz="2200" b="1" dirty="0" smtClean="0">
                <a:solidFill>
                  <a:prstClr val="black"/>
                </a:solidFill>
                <a:latin typeface="Arial" pitchFamily="34" charset="0"/>
                <a:ea typeface="Times New Roman"/>
                <a:cs typeface="Arial" pitchFamily="34" charset="0"/>
              </a:rPr>
              <a:t> </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DAN </a:t>
            </a:r>
            <a:r>
              <a:rPr lang="ms-MY" sz="2200" b="1" dirty="0">
                <a:solidFill>
                  <a:prstClr val="black"/>
                </a:solidFill>
                <a:latin typeface="Arial" pitchFamily="34" charset="0"/>
                <a:ea typeface="Times New Roman"/>
                <a:cs typeface="Arial" pitchFamily="34" charset="0"/>
              </a:rPr>
              <a:t>KESEJATERAAN (SALAM</a:t>
            </a:r>
            <a:r>
              <a:rPr lang="ms-MY" sz="22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a:t>
            </a:r>
            <a:r>
              <a:rPr lang="ms-MY" sz="2200" b="1" dirty="0" err="1" smtClean="0">
                <a:solidFill>
                  <a:prstClr val="black"/>
                </a:solidFill>
                <a:latin typeface="Arial" pitchFamily="34" charset="0"/>
                <a:ea typeface="Times New Roman"/>
                <a:cs typeface="Arial" pitchFamily="34" charset="0"/>
              </a:rPr>
              <a:t>ii</a:t>
            </a:r>
            <a:r>
              <a:rPr lang="ms-MY" sz="2200" b="1" dirty="0" smtClean="0">
                <a:solidFill>
                  <a:prstClr val="black"/>
                </a:solidFill>
                <a:latin typeface="Arial" pitchFamily="34" charset="0"/>
                <a:ea typeface="Times New Roman"/>
                <a:cs typeface="Arial" pitchFamily="34" charset="0"/>
              </a:rPr>
              <a:t>.  MENTAATI </a:t>
            </a:r>
            <a:r>
              <a:rPr lang="ms-MY" sz="2200" b="1" dirty="0">
                <a:solidFill>
                  <a:prstClr val="black"/>
                </a:solidFill>
                <a:latin typeface="Arial" pitchFamily="34" charset="0"/>
                <a:ea typeface="Times New Roman"/>
                <a:cs typeface="Arial" pitchFamily="34" charset="0"/>
              </a:rPr>
              <a:t>DAN MEMATUHI PERINTAHNYA </a:t>
            </a:r>
            <a:r>
              <a:rPr lang="ms-MY" sz="2200" b="1" dirty="0" smtClean="0">
                <a:solidFill>
                  <a:prstClr val="black"/>
                </a:solidFill>
                <a:latin typeface="Arial" pitchFamily="34" charset="0"/>
                <a:ea typeface="Times New Roman"/>
                <a:cs typeface="Arial" pitchFamily="34" charset="0"/>
              </a:rPr>
              <a:t>DENGAN  </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PENUH ISTIQOMAH.</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a:t>
            </a:r>
            <a:r>
              <a:rPr lang="ms-MY" sz="2200" b="1" dirty="0" err="1" smtClean="0">
                <a:solidFill>
                  <a:prstClr val="black"/>
                </a:solidFill>
                <a:latin typeface="Arial" pitchFamily="34" charset="0"/>
                <a:ea typeface="Times New Roman"/>
                <a:cs typeface="Arial" pitchFamily="34" charset="0"/>
              </a:rPr>
              <a:t>iii</a:t>
            </a:r>
            <a:r>
              <a:rPr lang="ms-MY" sz="2200" b="1" dirty="0" smtClean="0">
                <a:solidFill>
                  <a:prstClr val="black"/>
                </a:solidFill>
                <a:latin typeface="Arial" pitchFamily="34" charset="0"/>
                <a:ea typeface="Times New Roman"/>
                <a:cs typeface="Arial" pitchFamily="34" charset="0"/>
              </a:rPr>
              <a:t>. MENJADIKAN </a:t>
            </a:r>
            <a:r>
              <a:rPr lang="ms-MY" sz="2200" b="1" dirty="0">
                <a:solidFill>
                  <a:prstClr val="black"/>
                </a:solidFill>
                <a:latin typeface="Arial" pitchFamily="34" charset="0"/>
                <a:ea typeface="Times New Roman"/>
                <a:cs typeface="Arial" pitchFamily="34" charset="0"/>
              </a:rPr>
              <a:t>SUNNAH BAGINDA SEBAGAI BUDAYA </a:t>
            </a:r>
            <a:endParaRPr lang="ms-MY" sz="2200" b="1" dirty="0" smtClean="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HIDUP.</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a:t>
            </a:r>
            <a:r>
              <a:rPr lang="ms-MY" sz="2200" b="1" dirty="0" err="1" smtClean="0">
                <a:solidFill>
                  <a:prstClr val="black"/>
                </a:solidFill>
                <a:latin typeface="Arial" pitchFamily="34" charset="0"/>
                <a:ea typeface="Times New Roman"/>
                <a:cs typeface="Arial" pitchFamily="34" charset="0"/>
              </a:rPr>
              <a:t>iv</a:t>
            </a:r>
            <a:r>
              <a:rPr lang="ms-MY" sz="2200" b="1" dirty="0" smtClean="0">
                <a:solidFill>
                  <a:prstClr val="black"/>
                </a:solidFill>
                <a:latin typeface="Arial" pitchFamily="34" charset="0"/>
                <a:ea typeface="Times New Roman"/>
                <a:cs typeface="Arial" pitchFamily="34" charset="0"/>
              </a:rPr>
              <a:t>. MEMPERTAHANKAN </a:t>
            </a:r>
            <a:r>
              <a:rPr lang="ms-MY" sz="2200" b="1" dirty="0">
                <a:solidFill>
                  <a:prstClr val="black"/>
                </a:solidFill>
                <a:latin typeface="Arial" pitchFamily="34" charset="0"/>
                <a:ea typeface="Times New Roman"/>
                <a:cs typeface="Arial" pitchFamily="34" charset="0"/>
              </a:rPr>
              <a:t>BAGINDA DARIPADA PENGHINAAN </a:t>
            </a:r>
            <a:r>
              <a:rPr lang="ms-MY" sz="2200" b="1" dirty="0" smtClean="0">
                <a:solidFill>
                  <a:prstClr val="black"/>
                </a:solidFill>
                <a:latin typeface="Arial" pitchFamily="34" charset="0"/>
                <a:ea typeface="Times New Roman"/>
                <a:cs typeface="Arial" pitchFamily="34" charset="0"/>
              </a:rPr>
              <a:t>DENGAN MENELADANI </a:t>
            </a:r>
            <a:r>
              <a:rPr lang="ms-MY" sz="2200" b="1" dirty="0">
                <a:solidFill>
                  <a:prstClr val="black"/>
                </a:solidFill>
                <a:latin typeface="Arial" pitchFamily="34" charset="0"/>
                <a:ea typeface="Times New Roman"/>
                <a:cs typeface="Arial" pitchFamily="34" charset="0"/>
              </a:rPr>
              <a:t>AKHLAK </a:t>
            </a:r>
            <a:r>
              <a:rPr lang="ms-MY" sz="2200" b="1" dirty="0" smtClean="0">
                <a:solidFill>
                  <a:prstClr val="black"/>
                </a:solidFill>
                <a:latin typeface="Arial" pitchFamily="34" charset="0"/>
                <a:ea typeface="Times New Roman"/>
                <a:cs typeface="Arial" pitchFamily="34" charset="0"/>
              </a:rPr>
              <a:t>BAGINDA </a:t>
            </a:r>
            <a:r>
              <a:rPr lang="ms-MY" sz="2200" b="1" dirty="0">
                <a:solidFill>
                  <a:prstClr val="black"/>
                </a:solidFill>
                <a:latin typeface="Arial" pitchFamily="34" charset="0"/>
                <a:ea typeface="Times New Roman"/>
                <a:cs typeface="Arial" pitchFamily="34" charset="0"/>
              </a:rPr>
              <a:t>DALAM SITUASI </a:t>
            </a:r>
            <a:r>
              <a:rPr lang="ms-MY" sz="2200" b="1" dirty="0" smtClean="0">
                <a:solidFill>
                  <a:prstClr val="black"/>
                </a:solidFill>
                <a:latin typeface="Arial" pitchFamily="34" charset="0"/>
                <a:ea typeface="Times New Roman"/>
                <a:cs typeface="Arial" pitchFamily="34" charset="0"/>
              </a:rPr>
              <a:t>YANG </a:t>
            </a:r>
            <a:r>
              <a:rPr lang="ms-MY" sz="2200" b="1" dirty="0">
                <a:solidFill>
                  <a:prstClr val="black"/>
                </a:solidFill>
                <a:latin typeface="Arial" pitchFamily="34" charset="0"/>
                <a:ea typeface="Times New Roman"/>
                <a:cs typeface="Arial" pitchFamily="34" charset="0"/>
              </a:rPr>
              <a:t>SAMA.</a:t>
            </a:r>
          </a:p>
        </p:txBody>
      </p:sp>
    </p:spTree>
    <p:extLst>
      <p:ext uri="{BB962C8B-B14F-4D97-AF65-F5344CB8AC3E}">
        <p14:creationId xmlns:p14="http://schemas.microsoft.com/office/powerpoint/2010/main" val="8155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3917494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44624"/>
            <a:ext cx="8606760"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56005"/>
            <a:ext cx="9144000" cy="1754326"/>
          </a:xfrm>
          <a:prstGeom prst="rect">
            <a:avLst/>
          </a:prstGeom>
          <a:solidFill>
            <a:schemeClr val="bg2">
              <a:lumMod val="75000"/>
              <a:alpha val="6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وَسَلِّم</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15169"/>
            <a:ext cx="9144000" cy="1292662"/>
          </a:xfrm>
          <a:prstGeom prst="rect">
            <a:avLst/>
          </a:prstGeom>
          <a:solidFill>
            <a:srgbClr val="00CC00">
              <a:alpha val="38000"/>
            </a:srgb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12642" y="188640"/>
            <a:ext cx="6643734"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78394"/>
            <a:ext cx="9144032" cy="1446550"/>
          </a:xfrm>
          <a:prstGeom prst="rect">
            <a:avLst/>
          </a:prstGeom>
          <a:solidFill>
            <a:schemeClr val="bg2">
              <a:lumMod val="75000"/>
              <a:alpha val="59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وَاعْرِفُوا لِلْإِسْلَامِ حَقَّهُ  بِالتَّمَسُّكِ بِهِ،  وَعَظِّمُوْا رَسُولَ اللهِ صَلَّى اللهُ عَلَيهِ وَسَلَّم بِمَحَبَّتِهِ وَاتِّبَاعِ سُنَّتِه.</a:t>
            </a:r>
          </a:p>
        </p:txBody>
      </p:sp>
      <p:sp>
        <p:nvSpPr>
          <p:cNvPr id="5" name="TextBox 4"/>
          <p:cNvSpPr txBox="1"/>
          <p:nvPr/>
        </p:nvSpPr>
        <p:spPr>
          <a:xfrm>
            <a:off x="0" y="3702511"/>
            <a:ext cx="9144000" cy="1569660"/>
          </a:xfrm>
          <a:prstGeom prst="rect">
            <a:avLst/>
          </a:prstGeom>
          <a:solidFill>
            <a:srgbClr val="00CC00">
              <a:alpha val="37000"/>
            </a:srgbClr>
          </a:solidFill>
          <a:ln w="57150">
            <a:noFill/>
          </a:ln>
        </p:spPr>
        <p:txBody>
          <a:bodyPr wrap="square">
            <a:spAutoFit/>
          </a:bodyPr>
          <a:lstStyle/>
          <a:p>
            <a:pPr algn="ctr" fontAlgn="auto">
              <a:spcBef>
                <a:spcPts val="0"/>
              </a:spcBef>
              <a:spcAft>
                <a:spcPts val="0"/>
              </a:spcAft>
              <a:defRPr/>
            </a:pP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ma’rifatlah</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berpegang</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teguh</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pengajarannya</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Hormatilah</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Rasulullah</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mencintai</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sunnahnya</a:t>
            </a:r>
            <a:r>
              <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94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44" y="169476"/>
            <a:ext cx="8677628" cy="553998"/>
          </a:xfrm>
          <a:prstGeom prst="rect">
            <a:avLst/>
          </a:prstGeom>
        </p:spPr>
        <p:txBody>
          <a:bodyPr wrap="square">
            <a:spAutoFit/>
          </a:bodyPr>
          <a:lstStyle/>
          <a:p>
            <a:pPr algn="ctr"/>
            <a:r>
              <a:rPr lang="en-US" sz="30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Mensyukuri</a:t>
            </a:r>
            <a:r>
              <a:rPr lang="en-US" sz="30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30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612863" y="1700808"/>
            <a:ext cx="5080648" cy="513031"/>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Kiblat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600400" y="1027149"/>
            <a:ext cx="5076056" cy="529643"/>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tuhan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395536" y="1268760"/>
            <a:ext cx="3551312" cy="1193304"/>
          </a:xfrm>
          <a:prstGeom prst="homePlate">
            <a:avLst/>
          </a:prstGeom>
          <a:solidFill>
            <a:srgbClr val="7030A0"/>
          </a:solidFill>
          <a:ln w="57150">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Islam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Menyatukan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Manusia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a:off x="395536" y="4772072"/>
            <a:ext cx="8748464" cy="1700808"/>
          </a:xfrm>
          <a:prstGeom prst="downArrow">
            <a:avLst>
              <a:gd name="adj1" fmla="val 63683"/>
              <a:gd name="adj2" fmla="val 50000"/>
            </a:avLst>
          </a:prstGeom>
          <a:solidFill>
            <a:schemeClr val="accent2"/>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pembawa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sinaran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kebahagian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jaminan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hidup</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Snip Same Side Corner Rectangle 7"/>
          <p:cNvSpPr/>
          <p:nvPr/>
        </p:nvSpPr>
        <p:spPr>
          <a:xfrm>
            <a:off x="3594215" y="3181124"/>
            <a:ext cx="5080648" cy="60791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Persaudaraan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3594215" y="2414108"/>
            <a:ext cx="5082241" cy="588596"/>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Petunjuk</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0"/>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3446" y="44624"/>
            <a:ext cx="8893050" cy="1015663"/>
          </a:xfrm>
          <a:prstGeom prst="rect">
            <a:avLst/>
          </a:prstGeom>
        </p:spPr>
        <p:txBody>
          <a:bodyPr wrap="squar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Ayat 3</a:t>
            </a:r>
          </a:p>
        </p:txBody>
      </p:sp>
      <p:sp>
        <p:nvSpPr>
          <p:cNvPr id="4" name="TextBox 3"/>
          <p:cNvSpPr txBox="1"/>
          <p:nvPr/>
        </p:nvSpPr>
        <p:spPr>
          <a:xfrm>
            <a:off x="0" y="3812847"/>
            <a:ext cx="9144000" cy="1200329"/>
          </a:xfrm>
          <a:prstGeom prst="rect">
            <a:avLst/>
          </a:prstGeom>
          <a:solidFill>
            <a:srgbClr val="00CC00">
              <a:alpha val="41000"/>
            </a:srgbClr>
          </a:solidFill>
          <a:ln w="57150">
            <a:noFill/>
          </a:ln>
        </p:spPr>
        <p:txBody>
          <a:bodyPr wrap="square">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redhakan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agamamu</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726362"/>
            <a:ext cx="9144000" cy="1508105"/>
          </a:xfrm>
          <a:prstGeom prst="rect">
            <a:avLst/>
          </a:prstGeom>
          <a:solidFill>
            <a:schemeClr val="bg2">
              <a:lumMod val="75000"/>
              <a:alpha val="60000"/>
            </a:schemeClr>
          </a:solidFill>
        </p:spPr>
        <p:txBody>
          <a:bodyPr wrap="square">
            <a:spAutoFit/>
          </a:bodyPr>
          <a:lstStyle/>
          <a:p>
            <a:pPr algn="ct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الْيَوْمَ أَكْمَلْتُ لَكُمْ دِينَكُمْ وَأَتْمَمْتُ عَلَيْكُمْ نِعْمَتِي وَرَضِيتُ لَكُمُ الْإِسْلَامَ دِينًا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51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1957</Words>
  <Application>Microsoft Office PowerPoint</Application>
  <PresentationFormat>On-screen Show (4:3)</PresentationFormat>
  <Paragraphs>202</Paragraphs>
  <Slides>47</Slides>
  <Notes>0</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13</cp:revision>
  <dcterms:created xsi:type="dcterms:W3CDTF">2019-11-05T02:21:31Z</dcterms:created>
  <dcterms:modified xsi:type="dcterms:W3CDTF">2019-11-07T06:20:42Z</dcterms:modified>
</cp:coreProperties>
</file>